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5"/>
  </p:notesMasterIdLst>
  <p:sldIdLst>
    <p:sldId id="257" r:id="rId2"/>
    <p:sldId id="272" r:id="rId3"/>
    <p:sldId id="271" r:id="rId4"/>
    <p:sldId id="275" r:id="rId5"/>
    <p:sldId id="259" r:id="rId6"/>
    <p:sldId id="270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Uc/+RryDRv0EQsVkc59Cg==" hashData="ixsX1HTsa3avq02kiP6Mo65zcRqSeLuxVAPU/cqyAt0lNdRnCTkQphvLsHSs0n5ENRDf0l/2nP3RQfRz4Jh4vg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91" d="100"/>
          <a:sy n="91" d="100"/>
        </p:scale>
        <p:origin x="3576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55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2" y="0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D3E3FD38-E6C1-4DB4-82BA-CB5E199EB2D3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1" y="4474033"/>
            <a:ext cx="5607679" cy="3660718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2" y="8829822"/>
            <a:ext cx="3037627" cy="466578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E26D07E-C56B-46A2-A4F3-ADEA8B68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8863" y="1184275"/>
            <a:ext cx="2352675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3883" y="4321702"/>
            <a:ext cx="5607679" cy="4508121"/>
          </a:xfrm>
        </p:spPr>
        <p:txBody>
          <a:bodyPr/>
          <a:lstStyle/>
          <a:p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31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1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1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7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3"/>
            <a:ext cx="5607679" cy="4545936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0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3"/>
            <a:ext cx="5607679" cy="48223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3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2"/>
            <a:ext cx="5607679" cy="4355790"/>
          </a:xfrm>
        </p:spPr>
        <p:txBody>
          <a:bodyPr/>
          <a:lstStyle/>
          <a:p>
            <a:pPr lvl="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9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9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61" y="4474032"/>
            <a:ext cx="5607679" cy="38317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6D07E-C56B-46A2-A4F3-ADEA8B68F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8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9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0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6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1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253F-CCBE-4DFF-A5C0-D84F08940F7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2048-1221-42D2-97F4-E1F34C8F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2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\\admfile.corp.mohican.com\admusers\jolene.bowman\Jolene\Boarding%20School\NIEA%20Presentation\01%20Track%201.wma" TargetMode="External"/><Relationship Id="rId1" Type="http://schemas.microsoft.com/office/2007/relationships/media" Target="file:///\\admfile.corp.mohican.com\admusers\jolene.bowman\Jolene\Boarding%20School\NIEA%20Presentation\01%20Track%201.wma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Jolene.Bowman@Mohican-nsn.gov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3.m4a"/><Relationship Id="rId7" Type="http://schemas.openxmlformats.org/officeDocument/2006/relationships/image" Target="../media/image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.png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openxmlformats.org/officeDocument/2006/relationships/image" Target="../media/image1.png"/><Relationship Id="rId3" Type="http://schemas.microsoft.com/office/2007/relationships/media" Target="../media/media5.MP3"/><Relationship Id="rId7" Type="http://schemas.openxmlformats.org/officeDocument/2006/relationships/audio" Target="../media/media7.m4a"/><Relationship Id="rId12" Type="http://schemas.openxmlformats.org/officeDocument/2006/relationships/image" Target="../media/image6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media" Target="../media/media7.m4a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6.m4a"/><Relationship Id="rId10" Type="http://schemas.openxmlformats.org/officeDocument/2006/relationships/slideLayout" Target="../slideLayouts/slideLayout4.xml"/><Relationship Id="rId4" Type="http://schemas.microsoft.com/office/2007/relationships/media" Target="../media/media6.m4a"/><Relationship Id="rId9" Type="http://schemas.openxmlformats.org/officeDocument/2006/relationships/audio" Target="../media/media8.m4a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6553200" cy="38100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Native </a:t>
            </a:r>
            <a:br>
              <a:rPr lang="en-US" sz="5400" b="1" dirty="0">
                <a:latin typeface="Comic Sans MS" panose="030F0702030302020204" pitchFamily="66" charset="0"/>
              </a:rPr>
            </a:br>
            <a:r>
              <a:rPr lang="en-US" sz="5400" b="1" dirty="0">
                <a:latin typeface="Comic Sans MS" panose="030F0702030302020204" pitchFamily="66" charset="0"/>
              </a:rPr>
              <a:t>Higher Education </a:t>
            </a:r>
            <a:br>
              <a:rPr lang="en-US" sz="5400" b="1" dirty="0">
                <a:latin typeface="Comic Sans MS" panose="030F0702030302020204" pitchFamily="66" charset="0"/>
              </a:rPr>
            </a:br>
            <a:r>
              <a:rPr lang="en-US" sz="5400" b="1" dirty="0">
                <a:latin typeface="Comic Sans MS" panose="030F0702030302020204" pitchFamily="66" charset="0"/>
              </a:rPr>
              <a:t>Pathways</a:t>
            </a:r>
            <a:br>
              <a:rPr lang="en-US" sz="3200" b="1" dirty="0">
                <a:latin typeface="Comic Sans MS" panose="030F0702030302020204" pitchFamily="66" charset="0"/>
              </a:rPr>
            </a:br>
            <a:br>
              <a:rPr lang="en-US" sz="3600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569" y="5562600"/>
            <a:ext cx="6553200" cy="883534"/>
          </a:xfrm>
        </p:spPr>
        <p:txBody>
          <a:bodyPr>
            <a:normAutofit lnSpcReduction="10000"/>
          </a:bodyPr>
          <a:lstStyle/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 Jolene Bowman, Ph.D</a:t>
            </a:r>
            <a:r>
              <a:rPr lang="en-US" altLang="en-US" sz="2800" dirty="0"/>
              <a:t>.</a:t>
            </a:r>
          </a:p>
          <a:p>
            <a:endParaRPr lang="en-US" dirty="0"/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1 Track 1.wma">
            <a:hlinkClick r:id="" action="ppaction://media"/>
            <a:extLst>
              <a:ext uri="{FF2B5EF4-FFF2-40B4-BE49-F238E27FC236}">
                <a16:creationId xmlns:a16="http://schemas.microsoft.com/office/drawing/2014/main" id="{C7F2C32A-81CD-44B2-9A47-660FD17AE8E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920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5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College Practice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Services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Indian staff and faculty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 voice and/or vote 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a sense of place</a:t>
            </a:r>
          </a:p>
          <a:p>
            <a:pPr lvl="1">
              <a:lnSpc>
                <a:spcPct val="20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and building relationships</a:t>
            </a:r>
          </a:p>
          <a:p>
            <a:pPr lvl="1">
              <a:lnSpc>
                <a:spcPct val="20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support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8">
            <a:hlinkClick r:id="" action="ppaction://media"/>
            <a:extLst>
              <a:ext uri="{FF2B5EF4-FFF2-40B4-BE49-F238E27FC236}">
                <a16:creationId xmlns:a16="http://schemas.microsoft.com/office/drawing/2014/main" id="{139F1124-F98B-4A29-8025-B171244B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19812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Indigenous Nation Building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1981200"/>
            <a:ext cx="5915025" cy="625475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their own story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and Language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equals dividend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relationships with academia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9">
            <a:hlinkClick r:id="" action="ppaction://media"/>
            <a:extLst>
              <a:ext uri="{FF2B5EF4-FFF2-40B4-BE49-F238E27FC236}">
                <a16:creationId xmlns:a16="http://schemas.microsoft.com/office/drawing/2014/main" id="{2998825F-BFD7-4339-8FD5-1817B7EB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3732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418165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What are the next steps?</a:t>
            </a:r>
            <a:endParaRPr lang="en-US" b="1" dirty="0"/>
          </a:p>
        </p:txBody>
      </p:sp>
      <p:pic>
        <p:nvPicPr>
          <p:cNvPr id="4" name="Picture 8" descr="3311136_orig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05001"/>
            <a:ext cx="6858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9AF8EB4B-668F-45EF-85DC-2DD9F4323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8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4000"/>
    </mc:Choice>
    <mc:Fallback>
      <p:transition spd="slow" advClick="0" advTm="9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656164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pic>
        <p:nvPicPr>
          <p:cNvPr id="4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7600"/>
            <a:ext cx="685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395941-4DDF-427B-B107-6D07366FC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143001"/>
            <a:ext cx="2438401" cy="313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A0426-534C-462F-B9AC-CA269B70C6BE}"/>
              </a:ext>
            </a:extLst>
          </p:cNvPr>
          <p:cNvSpPr/>
          <p:nvPr/>
        </p:nvSpPr>
        <p:spPr>
          <a:xfrm>
            <a:off x="0" y="4485092"/>
            <a:ext cx="685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Jolene Bowman, Ph.D.</a:t>
            </a:r>
          </a:p>
          <a:p>
            <a:pPr algn="ctr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</a:rPr>
              <a:t>Director of Education, Employment, and Training</a:t>
            </a:r>
          </a:p>
          <a:p>
            <a:pPr algn="ctr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  <a:hlinkClick r:id="rId7"/>
              </a:rPr>
              <a:t>Jolene.Bowman@Mohican-nsn.gov</a:t>
            </a: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</a:rPr>
              <a:t>Direct:  715-793-4060</a:t>
            </a:r>
          </a:p>
          <a:p>
            <a:pPr algn="ctr"/>
            <a:r>
              <a:rPr lang="en-US" altLang="en-US" dirty="0">
                <a:latin typeface="Comic Sans MS" panose="030F0702030302020204" pitchFamily="66" charset="0"/>
                <a:cs typeface="Arial" panose="020B0604020202020204" pitchFamily="34" charset="0"/>
              </a:rPr>
              <a:t>Cell:  715-851-3734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AD9B570-FB3B-4212-81AF-C14167857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67" y="6135879"/>
            <a:ext cx="12112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11">
            <a:hlinkClick r:id="" action="ppaction://media"/>
            <a:extLst>
              <a:ext uri="{FF2B5EF4-FFF2-40B4-BE49-F238E27FC236}">
                <a16:creationId xmlns:a16="http://schemas.microsoft.com/office/drawing/2014/main" id="{EE90328E-F67B-45C8-A4C7-80E9F5B84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4198" y="4127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76F68-006F-462A-A0FB-B1A34C2D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576156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Native </a:t>
            </a:r>
            <a:br>
              <a:rPr lang="en-US" sz="5400" b="1" dirty="0">
                <a:latin typeface="Comic Sans MS" panose="030F0702030302020204" pitchFamily="66" charset="0"/>
              </a:rPr>
            </a:br>
            <a:r>
              <a:rPr lang="en-US" sz="5400" b="1" dirty="0">
                <a:latin typeface="Comic Sans MS" panose="030F0702030302020204" pitchFamily="66" charset="0"/>
              </a:rPr>
              <a:t>Higher Education </a:t>
            </a:r>
            <a:br>
              <a:rPr lang="en-US" sz="5400" b="1" dirty="0">
                <a:latin typeface="Comic Sans MS" panose="030F0702030302020204" pitchFamily="66" charset="0"/>
              </a:rPr>
            </a:br>
            <a:r>
              <a:rPr lang="en-US" sz="5400" b="1" dirty="0">
                <a:latin typeface="Comic Sans MS" panose="030F0702030302020204" pitchFamily="66" charset="0"/>
              </a:rPr>
              <a:t>Pathways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MinnCANNativeAmericanReportThumb.png">
            <a:extLst>
              <a:ext uri="{FF2B5EF4-FFF2-40B4-BE49-F238E27FC236}">
                <a16:creationId xmlns:a16="http://schemas.microsoft.com/office/drawing/2014/main" id="{F8F8F1BC-42B9-4FC3-9022-135DDCB52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6619875"/>
            <a:ext cx="6858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6DDD4715-5CBF-4030-87F9-C6070464A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9369" y="4010300"/>
            <a:ext cx="609600" cy="6096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93701FA-4BB3-4654-9A6B-2423B4C6BFF6}"/>
              </a:ext>
            </a:extLst>
          </p:cNvPr>
          <p:cNvSpPr txBox="1">
            <a:spLocks/>
          </p:cNvSpPr>
          <p:nvPr/>
        </p:nvSpPr>
        <p:spPr>
          <a:xfrm>
            <a:off x="187569" y="5364866"/>
            <a:ext cx="6553200" cy="8835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 Jolene Bowman, Ph.D</a:t>
            </a:r>
            <a:r>
              <a:rPr lang="en-US" altLang="en-US" sz="2800" dirty="0"/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0"/>
    </mc:Choice>
    <mc:Fallback xmlns=""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48E45032-3B51-4BBC-A235-C5F6FCBBDF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67052"/>
            <a:ext cx="3157538" cy="4621771"/>
          </a:xfrm>
          <a:solidFill>
            <a:srgbClr val="FFE699"/>
          </a:solidFill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6205C02A-65CF-438D-B87F-BFF6BF7D7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99" y="1867051"/>
            <a:ext cx="3157537" cy="4621771"/>
          </a:xfr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FAF13-7912-4043-8E3A-7BF57E89185A}"/>
              </a:ext>
            </a:extLst>
          </p:cNvPr>
          <p:cNvSpPr txBox="1"/>
          <p:nvPr/>
        </p:nvSpPr>
        <p:spPr>
          <a:xfrm>
            <a:off x="152400" y="123850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Clarence and Leona (Burr) Bowman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158F1-96E9-4162-BD8C-609B08886038}"/>
              </a:ext>
            </a:extLst>
          </p:cNvPr>
          <p:cNvSpPr txBox="1"/>
          <p:nvPr/>
        </p:nvSpPr>
        <p:spPr>
          <a:xfrm>
            <a:off x="4495337" y="121388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Jolene and Mom</a:t>
            </a:r>
          </a:p>
        </p:txBody>
      </p:sp>
      <p:pic>
        <p:nvPicPr>
          <p:cNvPr id="13" name="Content Placeholder 5" descr="image001.png">
            <a:extLst>
              <a:ext uri="{FF2B5EF4-FFF2-40B4-BE49-F238E27FC236}">
                <a16:creationId xmlns:a16="http://schemas.microsoft.com/office/drawing/2014/main" id="{B4F5A697-E1A5-4CF3-AF97-F43FF1E28B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376582"/>
            <a:ext cx="1338262" cy="1767418"/>
          </a:xfrm>
          <a:prstGeom prst="rect">
            <a:avLst/>
          </a:prstGeom>
        </p:spPr>
      </p:pic>
      <p:pic>
        <p:nvPicPr>
          <p:cNvPr id="14" name="Content Placeholder 5" descr="image001.png">
            <a:extLst>
              <a:ext uri="{FF2B5EF4-FFF2-40B4-BE49-F238E27FC236}">
                <a16:creationId xmlns:a16="http://schemas.microsoft.com/office/drawing/2014/main" id="{6620D391-7B54-459B-AC72-0A6485F9AA0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32603" y="7347339"/>
            <a:ext cx="1338262" cy="1767418"/>
          </a:xfrm>
          <a:prstGeom prst="rect">
            <a:avLst/>
          </a:prstGeom>
        </p:spPr>
      </p:pic>
      <p:pic>
        <p:nvPicPr>
          <p:cNvPr id="15" name="Picture 14" descr="MinnCANNativeAmericanReportThumb.png">
            <a:extLst>
              <a:ext uri="{FF2B5EF4-FFF2-40B4-BE49-F238E27FC236}">
                <a16:creationId xmlns:a16="http://schemas.microsoft.com/office/drawing/2014/main" id="{5CB1C156-50A7-4379-BC10-F96629372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2" y="7347338"/>
            <a:ext cx="4194341" cy="179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0B7C2D62-1EDD-4E94-B674-3BCD132BE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8499" y="3867988"/>
            <a:ext cx="609600" cy="609600"/>
          </a:xfrm>
          <a:prstGeom prst="rect">
            <a:avLst/>
          </a:prstGeom>
        </p:spPr>
      </p:pic>
      <p:pic>
        <p:nvPicPr>
          <p:cNvPr id="3" name="Slide 2.1">
            <a:hlinkClick r:id="" action="ppaction://media"/>
            <a:extLst>
              <a:ext uri="{FF2B5EF4-FFF2-40B4-BE49-F238E27FC236}">
                <a16:creationId xmlns:a16="http://schemas.microsoft.com/office/drawing/2014/main" id="{4CA1BA69-F23D-4779-B0D4-B53E8A6004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8499" y="3846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The Colonial Period</a:t>
            </a:r>
            <a:endParaRPr lang="en-US" altLang="en-US" b="1" dirty="0">
              <a:latin typeface="Papyrus" panose="03070502060502030205" pitchFamily="66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8400"/>
            <a:ext cx="2914650" cy="476973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Carney, M. C.  (1999). 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Native American higher education in the United States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New Brunswick, NJ:  Transaction Publishers (pg. 30).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12"/>
          <a:srcRect/>
          <a:stretch>
            <a:fillRect/>
          </a:stretch>
        </p:blipFill>
        <p:spPr>
          <a:xfrm>
            <a:off x="4271963" y="2925984"/>
            <a:ext cx="2114550" cy="3200400"/>
          </a:xfrm>
          <a:ln cap="flat" algn="ctr"/>
          <a:effectLst>
            <a:outerShdw dist="45791" dir="3378596" algn="ctr" rotWithShape="0">
              <a:srgbClr val="4D4D4D">
                <a:alpha val="80000"/>
              </a:srgbClr>
            </a:outerShdw>
          </a:effectLst>
        </p:spPr>
      </p:pic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80787"/>
            <a:ext cx="609600" cy="609600"/>
          </a:xfrm>
          <a:prstGeom prst="rect">
            <a:avLst/>
          </a:prstGeom>
        </p:spPr>
      </p:pic>
      <p:pic>
        <p:nvPicPr>
          <p:cNvPr id="3" name="10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82516"/>
            <a:ext cx="609600" cy="609600"/>
          </a:xfrm>
          <a:prstGeom prst="rect">
            <a:avLst/>
          </a:prstGeom>
        </p:spPr>
      </p:pic>
      <p:pic>
        <p:nvPicPr>
          <p:cNvPr id="4" name="Slide 4.1">
            <a:hlinkClick r:id="" action="ppaction://media"/>
            <a:extLst>
              <a:ext uri="{FF2B5EF4-FFF2-40B4-BE49-F238E27FC236}">
                <a16:creationId xmlns:a16="http://schemas.microsoft.com/office/drawing/2014/main" id="{2EBFE467-165A-4B5C-B84A-68747E7DCA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  <p:pic>
        <p:nvPicPr>
          <p:cNvPr id="6" name="Slide 4.4">
            <a:hlinkClick r:id="" action="ppaction://media"/>
            <a:extLst>
              <a:ext uri="{FF2B5EF4-FFF2-40B4-BE49-F238E27FC236}">
                <a16:creationId xmlns:a16="http://schemas.microsoft.com/office/drawing/2014/main" id="{B4403158-9D88-4CDF-A223-DD94A4FF18C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88482" y="4221384"/>
            <a:ext cx="609600" cy="609600"/>
          </a:xfrm>
          <a:prstGeom prst="rect">
            <a:avLst/>
          </a:prstGeom>
        </p:spPr>
      </p:pic>
      <p:pic>
        <p:nvPicPr>
          <p:cNvPr id="7" name="Slide 4.3">
            <a:hlinkClick r:id="" action="ppaction://media"/>
            <a:extLst>
              <a:ext uri="{FF2B5EF4-FFF2-40B4-BE49-F238E27FC236}">
                <a16:creationId xmlns:a16="http://schemas.microsoft.com/office/drawing/2014/main" id="{2F88D21B-4408-447F-94A0-2875D6F04A1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000"/>
    </mc:Choice>
    <mc:Fallback xmlns="">
      <p:transition spd="slow" advClick="0" advTm="1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8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4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17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70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6184"/>
            <a:ext cx="6781800" cy="1524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itchFamily="-106" charset="0"/>
              </a:rPr>
              <a:t>The Many Trail Symbol</a:t>
            </a:r>
            <a:endParaRPr lang="en-US" b="1" dirty="0"/>
          </a:p>
        </p:txBody>
      </p:sp>
      <p:pic>
        <p:nvPicPr>
          <p:cNvPr id="6" name="Content Placeholder 5" descr="image001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447800" y="1752600"/>
            <a:ext cx="3733800" cy="4910931"/>
          </a:xfrm>
        </p:spPr>
      </p:pic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8134"/>
            <a:ext cx="6858000" cy="193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6C58A343-1674-405D-9ECC-B0E1B2243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00"/>
    </mc:Choice>
    <mc:Fallback xmlns="">
      <p:transition spd="slow" advClick="0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Delay 33"/>
          <p:cNvSpPr/>
          <p:nvPr/>
        </p:nvSpPr>
        <p:spPr>
          <a:xfrm rot="16200000">
            <a:off x="3259454" y="1097003"/>
            <a:ext cx="304801" cy="360945"/>
          </a:xfrm>
          <a:prstGeom prst="flowChartDela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6381" y="7993244"/>
            <a:ext cx="381936" cy="38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ck Arc 3"/>
          <p:cNvSpPr/>
          <p:nvPr/>
        </p:nvSpPr>
        <p:spPr>
          <a:xfrm rot="10800000">
            <a:off x="1983105" y="-319149"/>
            <a:ext cx="2817495" cy="3138549"/>
          </a:xfrm>
          <a:prstGeom prst="blockArc">
            <a:avLst>
              <a:gd name="adj1" fmla="val 10800000"/>
              <a:gd name="adj2" fmla="val 0"/>
              <a:gd name="adj3" fmla="val 112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905000" y="3733800"/>
            <a:ext cx="3042285" cy="2876549"/>
          </a:xfrm>
          <a:prstGeom prst="donut">
            <a:avLst>
              <a:gd name="adj" fmla="val 751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295400" y="3339772"/>
            <a:ext cx="4200525" cy="3625849"/>
          </a:xfrm>
          <a:prstGeom prst="donut">
            <a:avLst>
              <a:gd name="adj" fmla="val 63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Minus 6"/>
          <p:cNvSpPr/>
          <p:nvPr/>
        </p:nvSpPr>
        <p:spPr>
          <a:xfrm>
            <a:off x="1476373" y="2580640"/>
            <a:ext cx="4019551" cy="1117600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>
            <a:off x="914400" y="6781800"/>
            <a:ext cx="4931091" cy="914400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16200000">
            <a:off x="-1185545" y="4332605"/>
            <a:ext cx="9194800" cy="85725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60508" y="82900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TRIBALCRIT THEORY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3399" y="2989130"/>
            <a:ext cx="178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Financial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2831" y="2995884"/>
            <a:ext cx="1604176" cy="3847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Indigenous Nations</a:t>
            </a:r>
          </a:p>
          <a:p>
            <a:pPr algn="ctr"/>
            <a:r>
              <a:rPr lang="en-US" sz="8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(S/M Community)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524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Indigenous Students Building Tribal Nations</a:t>
            </a:r>
            <a:b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through Persistence in Higher Education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09800" y="4666327"/>
            <a:ext cx="1296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Balance two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worlds within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Themselves</a:t>
            </a:r>
          </a:p>
          <a:p>
            <a:endParaRPr lang="en-US" sz="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Strong </a:t>
            </a:r>
            <a:b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motivation,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engagement, and   determination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1400" y="4700081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Resourceful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Clever</a:t>
            </a:r>
          </a:p>
          <a:p>
            <a:endParaRPr lang="en-US" sz="8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• Strong support</a:t>
            </a:r>
          </a:p>
          <a:p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5400" y="7120592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Family/Social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Influence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1399" y="7110862"/>
            <a:ext cx="158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Life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Imbalances</a:t>
            </a:r>
          </a:p>
        </p:txBody>
      </p:sp>
      <p:sp>
        <p:nvSpPr>
          <p:cNvPr id="26" name="Rectangle 25"/>
          <p:cNvSpPr/>
          <p:nvPr/>
        </p:nvSpPr>
        <p:spPr>
          <a:xfrm rot="3114920">
            <a:off x="2185674" y="1283022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5400" dirty="0"/>
              <a:t>Reasons for Stepping </a:t>
            </a:r>
            <a:r>
              <a:rPr lang="en-US" sz="5400" b="1" dirty="0">
                <a:solidFill>
                  <a:srgbClr val="FF0000"/>
                </a:solidFill>
              </a:rPr>
              <a:t>Out</a:t>
            </a:r>
            <a:r>
              <a:rPr lang="en-US" sz="5400" dirty="0"/>
              <a:t> or</a:t>
            </a:r>
            <a:r>
              <a:rPr lang="en-US" sz="5400" b="1" dirty="0">
                <a:solidFill>
                  <a:srgbClr val="00B050"/>
                </a:solidFill>
              </a:rPr>
              <a:t> In</a:t>
            </a:r>
          </a:p>
        </p:txBody>
      </p:sp>
      <p:sp>
        <p:nvSpPr>
          <p:cNvPr id="27" name="Rectangle 26"/>
          <p:cNvSpPr/>
          <p:nvPr/>
        </p:nvSpPr>
        <p:spPr>
          <a:xfrm rot="18182150">
            <a:off x="3102763" y="1275297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5400" dirty="0"/>
              <a:t>Reasons for Stepping </a:t>
            </a:r>
            <a:r>
              <a:rPr lang="en-US" sz="5400" b="1" dirty="0">
                <a:solidFill>
                  <a:srgbClr val="FF0000"/>
                </a:solidFill>
              </a:rPr>
              <a:t>Out </a:t>
            </a:r>
            <a:r>
              <a:rPr lang="en-US" sz="5400" dirty="0"/>
              <a:t>or </a:t>
            </a:r>
            <a:r>
              <a:rPr lang="en-US" sz="5400" b="1" dirty="0">
                <a:solidFill>
                  <a:srgbClr val="00B050"/>
                </a:solidFill>
              </a:rPr>
              <a:t>In</a:t>
            </a:r>
          </a:p>
        </p:txBody>
      </p:sp>
      <p:sp>
        <p:nvSpPr>
          <p:cNvPr id="28" name="Rectangle 27"/>
          <p:cNvSpPr/>
          <p:nvPr/>
        </p:nvSpPr>
        <p:spPr>
          <a:xfrm rot="3114920">
            <a:off x="2003712" y="1511622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Institutional Support</a:t>
            </a:r>
          </a:p>
        </p:txBody>
      </p:sp>
      <p:sp>
        <p:nvSpPr>
          <p:cNvPr id="29" name="Rectangle 28"/>
          <p:cNvSpPr/>
          <p:nvPr/>
        </p:nvSpPr>
        <p:spPr>
          <a:xfrm rot="18682617">
            <a:off x="3244043" y="1520304"/>
            <a:ext cx="1525614" cy="8750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98166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College Readiness</a:t>
            </a:r>
          </a:p>
        </p:txBody>
      </p:sp>
      <p:sp>
        <p:nvSpPr>
          <p:cNvPr id="36" name="Rectangle 35"/>
          <p:cNvSpPr/>
          <p:nvPr/>
        </p:nvSpPr>
        <p:spPr>
          <a:xfrm rot="16367134">
            <a:off x="523960" y="4766949"/>
            <a:ext cx="2340090" cy="655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93723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Colonization</a:t>
            </a:r>
            <a:r>
              <a:rPr lang="en-US" sz="5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 rot="16627044">
            <a:off x="1498450" y="4457802"/>
            <a:ext cx="1989726" cy="14368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Linear</a:t>
            </a:r>
            <a:r>
              <a:rPr lang="en-US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; </a:t>
            </a:r>
            <a:r>
              <a:rPr lang="en-US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Focus on Self </a:t>
            </a:r>
          </a:p>
        </p:txBody>
      </p:sp>
      <p:sp>
        <p:nvSpPr>
          <p:cNvPr id="38" name="Rectangle 37"/>
          <p:cNvSpPr/>
          <p:nvPr/>
        </p:nvSpPr>
        <p:spPr>
          <a:xfrm rot="16545042">
            <a:off x="1636439" y="4563452"/>
            <a:ext cx="1989664" cy="11000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Predominately White Colleges </a:t>
            </a:r>
          </a:p>
        </p:txBody>
      </p:sp>
      <p:sp>
        <p:nvSpPr>
          <p:cNvPr id="39" name="Rectangle 38"/>
          <p:cNvSpPr/>
          <p:nvPr/>
        </p:nvSpPr>
        <p:spPr>
          <a:xfrm rot="5400000">
            <a:off x="3852974" y="5005546"/>
            <a:ext cx="1515718" cy="3667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791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Tribal</a:t>
            </a:r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College</a:t>
            </a:r>
            <a:r>
              <a:rPr lang="en-US" sz="1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 rot="5400000">
            <a:off x="3354846" y="4552410"/>
            <a:ext cx="2185668" cy="1214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87774"/>
              </a:avLst>
            </a:prstTxWarp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Circular; Focus on the whole (historic)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4324876" y="4928870"/>
            <a:ext cx="1547936" cy="4649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9562"/>
              </a:avLst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Tribal Identity </a:t>
            </a:r>
          </a:p>
        </p:txBody>
      </p:sp>
      <p:cxnSp>
        <p:nvCxnSpPr>
          <p:cNvPr id="43" name="Straight Arrow Connector 42"/>
          <p:cNvCxnSpPr>
            <a:stCxn id="17" idx="1"/>
          </p:cNvCxnSpPr>
          <p:nvPr/>
        </p:nvCxnSpPr>
        <p:spPr>
          <a:xfrm flipH="1" flipV="1">
            <a:off x="1972982" y="982897"/>
            <a:ext cx="387526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2282" y="981068"/>
            <a:ext cx="38408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1356598"/>
            <a:ext cx="226742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Not having</a:t>
            </a:r>
            <a:r>
              <a:rPr lang="en-US" sz="12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2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Indigenous knowledge 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and culture throughout the institutional environment such as; policies, resources, college programs, campus/staff presence, student services, and student organizations.</a:t>
            </a:r>
          </a:p>
        </p:txBody>
      </p:sp>
      <p:sp>
        <p:nvSpPr>
          <p:cNvPr id="46" name="Right Arrow 45"/>
          <p:cNvSpPr/>
          <p:nvPr/>
        </p:nvSpPr>
        <p:spPr>
          <a:xfrm flipH="1">
            <a:off x="110990" y="1441559"/>
            <a:ext cx="228600" cy="620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Arrow 46"/>
          <p:cNvSpPr/>
          <p:nvPr/>
        </p:nvSpPr>
        <p:spPr>
          <a:xfrm flipH="1">
            <a:off x="108360" y="1521840"/>
            <a:ext cx="228600" cy="76201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235059" y="1121216"/>
            <a:ext cx="381000" cy="2488723"/>
          </a:xfrm>
          <a:prstGeom prst="rect">
            <a:avLst/>
          </a:prstGeom>
          <a:noFill/>
        </p:spPr>
        <p:txBody>
          <a:bodyPr vert="wordArtVert" wrap="none" rtlCol="0">
            <a:normAutofit/>
          </a:bodyPr>
          <a:lstStyle/>
          <a:p>
            <a:pPr algn="ctr"/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Enters College</a:t>
            </a:r>
            <a:r>
              <a:rPr lang="en-US" sz="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00400" y="5333999"/>
            <a:ext cx="440313" cy="3160913"/>
          </a:xfrm>
          <a:prstGeom prst="rect">
            <a:avLst/>
          </a:prstGeom>
          <a:noFill/>
        </p:spPr>
        <p:txBody>
          <a:bodyPr vert="wordArtVert" wrap="square" rtlCol="0" anchor="ctr" anchorCtr="1">
            <a:normAutofit fontScale="77500" lnSpcReduction="20000"/>
          </a:bodyPr>
          <a:lstStyle/>
          <a:p>
            <a:r>
              <a:rPr lang="en-US" sz="1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Degree Completion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59" y="3331854"/>
            <a:ext cx="19530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Not 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 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needs that are met, timely resources, and financial aid at the beginning of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 semester.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4259" y="3215059"/>
            <a:ext cx="14610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cognitive recognition for: </a:t>
            </a:r>
            <a:r>
              <a:rPr lang="en-US" sz="11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the need to sustain and advance traditional language, culture, and history into academia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; historical trauma from the boarding school experience; degrees not correlating to</a:t>
            </a:r>
          </a:p>
          <a:p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status; and feelings of ambivalence among family, community, and nation.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8710" y="1333266"/>
            <a:ext cx="197189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Not 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having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culturally responsive teaching and curriculum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academic skill building, higher expectations, and advanced placement courses throughout the high school years.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3128" y="7382090"/>
            <a:ext cx="3358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  <a:r>
              <a:rPr lang="en-US" sz="11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the understanding for: a strong innate desire and need to take care of children, 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elderly</a:t>
            </a:r>
            <a:r>
              <a:rPr lang="en-US" sz="1100" dirty="0">
                <a:latin typeface="Comic Sans MS" panose="030F0702030302020204" pitchFamily="66" charset="0"/>
              </a:rPr>
              <a:t> parents and/or grandparents before self; a tight and close connection to family and home which can lead to one being severely home sick when going away to attend college; and the personal value of attending and being part of traditional ceremonies and/or community happenings.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6283" y="7491099"/>
            <a:ext cx="23514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Not having</a:t>
            </a:r>
            <a:r>
              <a:rPr lang="en-US" sz="1100" dirty="0">
                <a:latin typeface="Comic Sans MS" panose="030F0702030302020204" pitchFamily="66" charset="0"/>
              </a:rPr>
              <a:t>/</a:t>
            </a:r>
            <a:r>
              <a:rPr lang="en-US" sz="1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having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time management, budget/fiscal responsibility, commitment, and discipline skills, good health, and encouragement.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6458" y="4495800"/>
            <a:ext cx="1368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CHARACTERISTIC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78442" y="4481857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STRENGTHS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22" y="1378150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2" y="3356768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17" y="3266129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" y="7400275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59" y="7487365"/>
            <a:ext cx="2619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5AE07EC4-4D7F-498E-BA18-9D0CD88AF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1712" y="405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000"/>
    </mc:Choice>
    <mc:Fallback xmlns="">
      <p:transition spd="slow" advClick="0" advTm="3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8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4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6750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6500"/>
                            </p:stCondLst>
                            <p:childTnLst>
                              <p:par>
                                <p:cTn id="185" presetID="42" presetClass="entr" presetSubtype="0" fill="hold" grpId="0" nodeType="after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6" presetClass="emph" presetSubtype="0" repeatCount="indefinite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3" grpId="0"/>
      <p:bldP spid="24" grpId="0"/>
      <p:bldP spid="28" grpId="0"/>
      <p:bldP spid="29" grpId="0" build="allAtOnce"/>
      <p:bldP spid="36" grpId="0"/>
      <p:bldP spid="37" grpId="0"/>
      <p:bldP spid="38" grpId="0"/>
      <p:bldP spid="39" grpId="0"/>
      <p:bldP spid="40" grpId="0"/>
      <p:bldP spid="41" grpId="0"/>
      <p:bldP spid="10" grpId="0"/>
      <p:bldP spid="46" grpId="0" animBg="1"/>
      <p:bldP spid="47" grpId="0" animBg="1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Implications for </a:t>
            </a:r>
            <a:b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</a:br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High School Practice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434166"/>
            <a:ext cx="5915025" cy="6222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Readiness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expectations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 placement courses</a:t>
            </a:r>
          </a:p>
          <a:p>
            <a:pPr lvl="2"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Culturally Responsiveness</a:t>
            </a:r>
          </a:p>
          <a:p>
            <a:pPr lvl="3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(Environment/Teaching Practices/Curricula)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</a:t>
            </a:r>
          </a:p>
          <a:p>
            <a:pPr lvl="4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Respecting all backgrounds</a:t>
            </a:r>
          </a:p>
          <a:p>
            <a:pPr lvl="3"/>
            <a:r>
              <a:rPr lang="en-US" alt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= Culture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en-US" dirty="0"/>
          </a:p>
        </p:txBody>
      </p:sp>
      <p:pic>
        <p:nvPicPr>
          <p:cNvPr id="5" name="Picture 3" descr="MinnCANNativeAmericanReportTh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0"/>
            <a:ext cx="685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CBE3322A-7377-4319-97DC-D1AB036A5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00"/>
    </mc:Choice>
    <mc:Fallback xmlns="">
      <p:transition spd="slow" advClick="0" advTm="8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When Students Learn This . . .</a:t>
            </a:r>
            <a:r>
              <a:rPr lang="en-US" altLang="en-US" sz="4000" dirty="0">
                <a:latin typeface="Papyrus" panose="03070502060502030205" pitchFamily="66" charset="0"/>
              </a:rPr>
              <a:t> </a:t>
            </a:r>
            <a:endParaRPr lang="en-US" dirty="0"/>
          </a:p>
        </p:txBody>
      </p:sp>
      <p:pic>
        <p:nvPicPr>
          <p:cNvPr id="6" name="Picture 3" descr="columbus discovered amer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3309938" cy="5257800"/>
          </a:xfrm>
        </p:spPr>
      </p:pic>
      <p:pic>
        <p:nvPicPr>
          <p:cNvPr id="7" name="Picture 4" descr="tepee ice cream co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1905000"/>
            <a:ext cx="3309937" cy="5257799"/>
          </a:xfrm>
        </p:spPr>
      </p:pic>
      <p:sp>
        <p:nvSpPr>
          <p:cNvPr id="8" name="Rectangle 7"/>
          <p:cNvSpPr/>
          <p:nvPr/>
        </p:nvSpPr>
        <p:spPr>
          <a:xfrm>
            <a:off x="76200" y="7162800"/>
            <a:ext cx="685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latin typeface="+mj-lt"/>
              </a:rPr>
              <a:t>This slide is copied from Leary, JP.  (June 2010).  Act 31 in 3-D</a:t>
            </a:r>
            <a:r>
              <a:rPr lang="en-US" sz="800" dirty="0">
                <a:latin typeface="+mj-lt"/>
              </a:rPr>
              <a:t>!!!</a:t>
            </a:r>
            <a:r>
              <a:rPr lang="en-US" sz="900" dirty="0">
                <a:latin typeface="+mj-lt"/>
              </a:rPr>
              <a:t>  Considerations for Implementation and Evaluation power point presentation.</a:t>
            </a:r>
          </a:p>
        </p:txBody>
      </p:sp>
      <p:pic>
        <p:nvPicPr>
          <p:cNvPr id="10" name="Picture 3" descr="MinnCANNativeAmericanReportThum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3632"/>
            <a:ext cx="6858000" cy="17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981F258D-2485-4AB6-A8FF-7CEBFF555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14661" y="4098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latin typeface="Papyrus" panose="03070502060502030205" pitchFamily="66" charset="0"/>
              </a:rPr>
              <a:t>Teaching the Truth . . 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2133602"/>
            <a:ext cx="3143250" cy="678179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These land cession treaties reflect U.S. demand for:  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Fertile Land (1829-1848)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Lead (1829)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Timber (1837)</a:t>
            </a:r>
          </a:p>
          <a:p>
            <a:pPr lvl="1">
              <a:lnSpc>
                <a:spcPct val="200000"/>
              </a:lnSpc>
            </a:pPr>
            <a:r>
              <a:rPr lang="en-US" altLang="en-US" dirty="0"/>
              <a:t>Copper (1842)</a:t>
            </a:r>
          </a:p>
        </p:txBody>
      </p:sp>
      <p:pic>
        <p:nvPicPr>
          <p:cNvPr id="7" name="Picture 4" descr="cessions 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1850" y="2254253"/>
            <a:ext cx="3409950" cy="4908546"/>
          </a:xfrm>
        </p:spPr>
      </p:pic>
      <p:sp>
        <p:nvSpPr>
          <p:cNvPr id="8" name="Rectangle 7"/>
          <p:cNvSpPr/>
          <p:nvPr/>
        </p:nvSpPr>
        <p:spPr>
          <a:xfrm>
            <a:off x="228600" y="8084403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/>
              <a:t>This slide is copied from Zoltan Grossman, a geography professor at Evergreen State U. in Washington who was one of the founders of Midwest Treaty Network and it was used in Leary, JP.  (June 2010).  Act 31 in 3-D!!!  Considerations for Implementation and Evaluation power point presentation..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4C31742C-7726-4B3D-808D-D1FF77120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050" y="3901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4000"/>
    </mc:Choice>
    <mc:Fallback xmlns="">
      <p:transition spd="slow" advClick="0" advTm="1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2667</TotalTime>
  <Words>633</Words>
  <Application>Microsoft Office PowerPoint</Application>
  <PresentationFormat>On-screen Show (4:3)</PresentationFormat>
  <Paragraphs>112</Paragraphs>
  <Slides>13</Slides>
  <Notes>13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Papyrus</vt:lpstr>
      <vt:lpstr>Times New Roman</vt:lpstr>
      <vt:lpstr>Wingdings</vt:lpstr>
      <vt:lpstr>Office Theme</vt:lpstr>
      <vt:lpstr>Native  Higher Education  Pathways  </vt:lpstr>
      <vt:lpstr>Native  Higher Education  Pathways </vt:lpstr>
      <vt:lpstr>PowerPoint Presentation</vt:lpstr>
      <vt:lpstr>The Colonial Period</vt:lpstr>
      <vt:lpstr>The Many Trail Symbol</vt:lpstr>
      <vt:lpstr>PowerPoint Presentation</vt:lpstr>
      <vt:lpstr>Implications for  High School Practice</vt:lpstr>
      <vt:lpstr>When Students Learn This . . . </vt:lpstr>
      <vt:lpstr>Teaching the Truth . . .</vt:lpstr>
      <vt:lpstr>Implications for  College Practice</vt:lpstr>
      <vt:lpstr>Implications for  Indigenous Nation Building</vt:lpstr>
      <vt:lpstr>What are the next steps?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jolene.bowman@mohican-nsn.gov</dc:creator>
  <cp:lastModifiedBy>Jolene Bowman</cp:lastModifiedBy>
  <cp:revision>187</cp:revision>
  <cp:lastPrinted>2019-03-25T22:08:20Z</cp:lastPrinted>
  <dcterms:created xsi:type="dcterms:W3CDTF">2015-08-17T13:07:15Z</dcterms:created>
  <dcterms:modified xsi:type="dcterms:W3CDTF">2019-04-09T19:23:51Z</dcterms:modified>
</cp:coreProperties>
</file>